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0FC4C-2878-414F-A5EA-020E3808F08F}" type="datetimeFigureOut">
              <a:rPr lang="pt-BR" smtClean="0"/>
              <a:t>16/07/2026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A4FFB-7A5C-4BC2-B12B-0FCED2ABF8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6639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0A4FFB-7A5C-4BC2-B12B-0FCED2ABF855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9861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>
            <a:extLst>
              <a:ext uri="{FF2B5EF4-FFF2-40B4-BE49-F238E27FC236}">
                <a16:creationId xmlns:a16="http://schemas.microsoft.com/office/drawing/2014/main" id="{1FB5E9DA-822A-142F-CE76-0FA3DE9E880B}"/>
              </a:ext>
            </a:extLst>
          </p:cNvPr>
          <p:cNvSpPr txBox="1"/>
          <p:nvPr/>
        </p:nvSpPr>
        <p:spPr>
          <a:xfrm>
            <a:off x="1171270" y="1384081"/>
            <a:ext cx="694883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/>
              <a:t>Em cumprimento à Lei nº 13.019/2014, divulgamos nossas parcerias com órgãos públicos.</a:t>
            </a:r>
          </a:p>
        </p:txBody>
      </p:sp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id="{993657D6-0AB8-D10E-898E-B07DDCE7E5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478819"/>
              </p:ext>
            </p:extLst>
          </p:nvPr>
        </p:nvGraphicFramePr>
        <p:xfrm>
          <a:off x="373814" y="5847105"/>
          <a:ext cx="7946327" cy="872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8204">
                  <a:extLst>
                    <a:ext uri="{9D8B030D-6E8A-4147-A177-3AD203B41FA5}">
                      <a16:colId xmlns:a16="http://schemas.microsoft.com/office/drawing/2014/main" val="3388123245"/>
                    </a:ext>
                  </a:extLst>
                </a:gridCol>
                <a:gridCol w="4518123">
                  <a:extLst>
                    <a:ext uri="{9D8B030D-6E8A-4147-A177-3AD203B41FA5}">
                      <a16:colId xmlns:a16="http://schemas.microsoft.com/office/drawing/2014/main" val="3913832124"/>
                    </a:ext>
                  </a:extLst>
                </a:gridCol>
              </a:tblGrid>
              <a:tr h="276364">
                <a:tc gridSpan="2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REMUNERAÇÃO DA EQUIPE ENVOLVIDA NO PROJETO (quando aplicável)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572320"/>
                  </a:ext>
                </a:extLst>
              </a:tr>
              <a:tr h="322161">
                <a:tc>
                  <a:txBody>
                    <a:bodyPr/>
                    <a:lstStyle/>
                    <a:p>
                      <a:r>
                        <a:rPr lang="pt-BR" sz="1200" dirty="0"/>
                        <a:t>Cargo/Função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Remuneração mensal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65819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200" dirty="0"/>
                        <a:t>SECRETÁRIA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R$ 3.000,00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8583236"/>
                  </a:ext>
                </a:extLst>
              </a:tr>
            </a:tbl>
          </a:graphicData>
        </a:graphic>
      </p:graphicFrame>
      <p:graphicFrame>
        <p:nvGraphicFramePr>
          <p:cNvPr id="16" name="Tabela 15">
            <a:extLst>
              <a:ext uri="{FF2B5EF4-FFF2-40B4-BE49-F238E27FC236}">
                <a16:creationId xmlns:a16="http://schemas.microsoft.com/office/drawing/2014/main" id="{8EF9C61B-1EB2-FF8F-69CB-134B3326B8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508459"/>
              </p:ext>
            </p:extLst>
          </p:nvPr>
        </p:nvGraphicFramePr>
        <p:xfrm>
          <a:off x="693330" y="574472"/>
          <a:ext cx="7904718" cy="74168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438274">
                  <a:extLst>
                    <a:ext uri="{9D8B030D-6E8A-4147-A177-3AD203B41FA5}">
                      <a16:colId xmlns:a16="http://schemas.microsoft.com/office/drawing/2014/main" val="4268164185"/>
                    </a:ext>
                  </a:extLst>
                </a:gridCol>
                <a:gridCol w="6466444">
                  <a:extLst>
                    <a:ext uri="{9D8B030D-6E8A-4147-A177-3AD203B41FA5}">
                      <a16:colId xmlns:a16="http://schemas.microsoft.com/office/drawing/2014/main" val="20751601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000" dirty="0"/>
                        <a:t>ENTIDADE DE CLASSE: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000" dirty="0"/>
                        <a:t>SINDICATO DOS GEÓLOGOS NO ESTADO DE SÃO PAULO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1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000" dirty="0"/>
                        <a:t>CNPJ: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000" dirty="0"/>
                        <a:t>43.369.750/0001-48                              FASE TCV 2026/2027 – EM EXECUÇÃO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14962"/>
                  </a:ext>
                </a:extLst>
              </a:tr>
            </a:tbl>
          </a:graphicData>
        </a:graphic>
      </p:graphicFrame>
      <p:sp>
        <p:nvSpPr>
          <p:cNvPr id="17" name="Retângulo 16">
            <a:extLst>
              <a:ext uri="{FF2B5EF4-FFF2-40B4-BE49-F238E27FC236}">
                <a16:creationId xmlns:a16="http://schemas.microsoft.com/office/drawing/2014/main" id="{ED01F1CB-17C6-B32E-22AC-95CE838BA35E}"/>
              </a:ext>
            </a:extLst>
          </p:cNvPr>
          <p:cNvSpPr/>
          <p:nvPr/>
        </p:nvSpPr>
        <p:spPr>
          <a:xfrm>
            <a:off x="953179" y="74647"/>
            <a:ext cx="723764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28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Transparência – Parcerias Públicas</a:t>
            </a:r>
          </a:p>
        </p:txBody>
      </p:sp>
      <p:graphicFrame>
        <p:nvGraphicFramePr>
          <p:cNvPr id="19" name="Tabela 18">
            <a:extLst>
              <a:ext uri="{FF2B5EF4-FFF2-40B4-BE49-F238E27FC236}">
                <a16:creationId xmlns:a16="http://schemas.microsoft.com/office/drawing/2014/main" id="{65FCCB56-1637-7458-7390-5B0853EFE4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098867"/>
              </p:ext>
            </p:extLst>
          </p:nvPr>
        </p:nvGraphicFramePr>
        <p:xfrm>
          <a:off x="178645" y="1658692"/>
          <a:ext cx="8848814" cy="3486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552">
                  <a:extLst>
                    <a:ext uri="{9D8B030D-6E8A-4147-A177-3AD203B41FA5}">
                      <a16:colId xmlns:a16="http://schemas.microsoft.com/office/drawing/2014/main" val="1292984090"/>
                    </a:ext>
                  </a:extLst>
                </a:gridCol>
                <a:gridCol w="3392962">
                  <a:extLst>
                    <a:ext uri="{9D8B030D-6E8A-4147-A177-3AD203B41FA5}">
                      <a16:colId xmlns:a16="http://schemas.microsoft.com/office/drawing/2014/main" val="126331937"/>
                    </a:ext>
                  </a:extLst>
                </a:gridCol>
                <a:gridCol w="995436">
                  <a:extLst>
                    <a:ext uri="{9D8B030D-6E8A-4147-A177-3AD203B41FA5}">
                      <a16:colId xmlns:a16="http://schemas.microsoft.com/office/drawing/2014/main" val="143479392"/>
                    </a:ext>
                  </a:extLst>
                </a:gridCol>
                <a:gridCol w="404162">
                  <a:extLst>
                    <a:ext uri="{9D8B030D-6E8A-4147-A177-3AD203B41FA5}">
                      <a16:colId xmlns:a16="http://schemas.microsoft.com/office/drawing/2014/main" val="1634397014"/>
                    </a:ext>
                  </a:extLst>
                </a:gridCol>
                <a:gridCol w="723500">
                  <a:extLst>
                    <a:ext uri="{9D8B030D-6E8A-4147-A177-3AD203B41FA5}">
                      <a16:colId xmlns:a16="http://schemas.microsoft.com/office/drawing/2014/main" val="155403453"/>
                    </a:ext>
                  </a:extLst>
                </a:gridCol>
                <a:gridCol w="2164202">
                  <a:extLst>
                    <a:ext uri="{9D8B030D-6E8A-4147-A177-3AD203B41FA5}">
                      <a16:colId xmlns:a16="http://schemas.microsoft.com/office/drawing/2014/main" val="1270492089"/>
                    </a:ext>
                  </a:extLst>
                </a:gridCol>
              </a:tblGrid>
              <a:tr h="219290">
                <a:tc gridSpan="6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IDENTIFICAÇÃO DO PARCEIRO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6894203"/>
                  </a:ext>
                </a:extLst>
              </a:tr>
              <a:tr h="219290">
                <a:tc gridSpan="4">
                  <a:txBody>
                    <a:bodyPr/>
                    <a:lstStyle/>
                    <a:p>
                      <a:r>
                        <a:rPr lang="pt-BR" sz="1200" dirty="0"/>
                        <a:t>Conselho Regional de Engenharia e Agronomia do Estado de São Paulo – CREA-SP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pt-BR" sz="1000" dirty="0"/>
                        <a:t>CNPJ: 00.000000/0004-00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pt-BR" sz="1200" dirty="0"/>
                        <a:t>CNPJ: 60.985.017/0001-77</a:t>
                      </a:r>
                      <a:endParaRPr lang="pt-B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916992"/>
                  </a:ext>
                </a:extLst>
              </a:tr>
              <a:tr h="141320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/>
                        <a:t>Descrição do Objeto: 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just"/>
                      <a:endParaRPr lang="pt-BR" sz="10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 presente Termo de Colaboração tem por objeto estabelecer as condições para a</a:t>
                      </a: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execução de projetos de Entidades de Classe com objetivo social nas áreas da Engenharia, Agronomia, Geologia, Geografia e Meteorologia, devidamente cadastradas neste Conselho, para realização de ações que objetivem auxiliar no exercício e regulamentação profissional, fiscalização, ética, valorização profissional e aperfeiçoamento técnico e cultural, mediante realização de eventos de caráter técnico, orientação, divulgação da legislação profissional, assim como a conscientização dos membros da sociedade civil, dos profissionais e das empresas que atuam nas áreas abrangidas pelo Sistema Confea/Crea, atuando no atendimento ao público, na capacitação e aperfeiçoamento técnico dos profissionais e na comunicação das ações, normativos e atualizações voltadas ao Sistema Confea/Crea, conforme especificações estabelecidas no plano de trabalho (Anexo I). Os objetivos específicos da parceria derivam das atribuições/atividades finalísticas do Conselho, podendo compreender os itens abaixo, mas não limitados a estes, conforme plano de trabalho vinculado a este termo.</a:t>
                      </a:r>
                      <a:endParaRPr lang="pt-B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7935051"/>
                  </a:ext>
                </a:extLst>
              </a:tr>
              <a:tr h="31675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bg1"/>
                          </a:solidFill>
                        </a:rPr>
                        <a:t>Data da Assinatura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bg1"/>
                          </a:solidFill>
                        </a:rPr>
                        <a:t>Instrumento de Parceria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bg1"/>
                          </a:solidFill>
                        </a:rPr>
                        <a:t>Vigência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pt-BR" sz="1000" b="1" dirty="0">
                          <a:solidFill>
                            <a:schemeClr val="bg1"/>
                          </a:solidFill>
                        </a:rPr>
                        <a:t>Valor</a:t>
                      </a:r>
                      <a:endParaRPr lang="pt-BR" sz="10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</a:rPr>
                        <a:t>Valor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bg1"/>
                          </a:solidFill>
                        </a:rPr>
                        <a:t>Situação da Prestação de Contas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690248"/>
                  </a:ext>
                </a:extLst>
              </a:tr>
              <a:tr h="92589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/>
                        <a:t>27/03/2026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/>
                        <a:t>28/04/2025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/>
                        <a:t>CREA – CONSELHO REGIONAL DE ENGENHARIA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/>
                        <a:t>Termo de Colaboração no. 45/2026-TCV 2026/2027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/>
                        <a:t>CREA – CONSELHO REGIONAL DE ENGENHARIA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/>
                        <a:t>Termo de Colaboração no. </a:t>
                      </a:r>
                      <a:r>
                        <a:rPr lang="pt-BR" sz="1000"/>
                        <a:t>88/2025-tcv 2025/2026</a:t>
                      </a:r>
                      <a:endParaRPr lang="pt-B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/>
                        <a:t>05/26 a 04/27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/>
                        <a:t>05/25 a 04/26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pt-BR" sz="1000" dirty="0"/>
                        <a:t>R$ 50.000,00</a:t>
                      </a:r>
                    </a:p>
                    <a:p>
                      <a:endParaRPr lang="pt-BR" sz="1000" dirty="0"/>
                    </a:p>
                    <a:p>
                      <a:endParaRPr lang="pt-BR" sz="1000" dirty="0"/>
                    </a:p>
                    <a:p>
                      <a:r>
                        <a:rPr lang="pt-BR" sz="1000" dirty="0"/>
                        <a:t>R$ 50.000,00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pt-BR" sz="1000" dirty="0"/>
                        <a:t>R$ 110.000,00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000" dirty="0"/>
                    </a:p>
                    <a:p>
                      <a:pPr algn="ctr"/>
                      <a:r>
                        <a:rPr lang="pt-BR" sz="1000" dirty="0"/>
                        <a:t>EM FASE DE EXECUÇÃO</a:t>
                      </a:r>
                    </a:p>
                    <a:p>
                      <a:pPr algn="ctr"/>
                      <a:endParaRPr lang="pt-BR" sz="1000" dirty="0"/>
                    </a:p>
                    <a:p>
                      <a:pPr algn="ctr"/>
                      <a:r>
                        <a:rPr lang="pt-BR" sz="1000" dirty="0"/>
                        <a:t>EM FASE DE PRESTAÇÃO </a:t>
                      </a:r>
                    </a:p>
                    <a:p>
                      <a:pPr algn="ctr"/>
                      <a:r>
                        <a:rPr lang="pt-BR" sz="1000" dirty="0"/>
                        <a:t>DE CONTAS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535445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</TotalTime>
  <Words>327</Words>
  <Application>Microsoft Office PowerPoint</Application>
  <PresentationFormat>Apresentação na tela (4:3)</PresentationFormat>
  <Paragraphs>47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ELAINE CRISTINA  ALVES CARDOSO</dc:creator>
  <cp:keywords/>
  <dc:description>generated using python-pptx</dc:description>
  <cp:lastModifiedBy>Sigesp SindGeol</cp:lastModifiedBy>
  <cp:revision>15</cp:revision>
  <cp:lastPrinted>2026-07-08T14:57:07Z</cp:lastPrinted>
  <dcterms:created xsi:type="dcterms:W3CDTF">2013-01-27T09:14:16Z</dcterms:created>
  <dcterms:modified xsi:type="dcterms:W3CDTF">2026-07-16T15:50:17Z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4e5d0c7-1db3-4217-bbcb-59c825f3bd67_Enabled">
    <vt:lpwstr>true</vt:lpwstr>
  </property>
  <property fmtid="{D5CDD505-2E9C-101B-9397-08002B2CF9AE}" pid="3" name="MSIP_Label_d4e5d0c7-1db3-4217-bbcb-59c825f3bd67_SetDate">
    <vt:lpwstr>2025-10-22T18:04:23Z</vt:lpwstr>
  </property>
  <property fmtid="{D5CDD505-2E9C-101B-9397-08002B2CF9AE}" pid="4" name="MSIP_Label_d4e5d0c7-1db3-4217-bbcb-59c825f3bd67_Method">
    <vt:lpwstr>Privileged</vt:lpwstr>
  </property>
  <property fmtid="{D5CDD505-2E9C-101B-9397-08002B2CF9AE}" pid="5" name="MSIP_Label_d4e5d0c7-1db3-4217-bbcb-59c825f3bd67_Name">
    <vt:lpwstr>Público</vt:lpwstr>
  </property>
  <property fmtid="{D5CDD505-2E9C-101B-9397-08002B2CF9AE}" pid="6" name="MSIP_Label_d4e5d0c7-1db3-4217-bbcb-59c825f3bd67_SiteId">
    <vt:lpwstr>6cfffa4a-d564-4f07-84a4-9ced16dbb586</vt:lpwstr>
  </property>
  <property fmtid="{D5CDD505-2E9C-101B-9397-08002B2CF9AE}" pid="7" name="MSIP_Label_d4e5d0c7-1db3-4217-bbcb-59c825f3bd67_ActionId">
    <vt:lpwstr>fb47ab7e-1664-4a2f-8a39-f7464c8bc7e5</vt:lpwstr>
  </property>
  <property fmtid="{D5CDD505-2E9C-101B-9397-08002B2CF9AE}" pid="8" name="MSIP_Label_d4e5d0c7-1db3-4217-bbcb-59c825f3bd67_ContentBits">
    <vt:lpwstr>0</vt:lpwstr>
  </property>
</Properties>
</file>